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9"/>
  </p:notesMasterIdLst>
  <p:sldIdLst>
    <p:sldId id="563" r:id="rId2"/>
    <p:sldId id="256" r:id="rId3"/>
    <p:sldId id="464" r:id="rId4"/>
    <p:sldId id="615" r:id="rId5"/>
    <p:sldId id="487" r:id="rId6"/>
    <p:sldId id="616" r:id="rId7"/>
    <p:sldId id="617" r:id="rId8"/>
    <p:sldId id="618" r:id="rId9"/>
    <p:sldId id="619" r:id="rId10"/>
    <p:sldId id="620" r:id="rId11"/>
    <p:sldId id="621" r:id="rId12"/>
    <p:sldId id="622" r:id="rId13"/>
    <p:sldId id="623" r:id="rId14"/>
    <p:sldId id="624" r:id="rId15"/>
    <p:sldId id="625" r:id="rId16"/>
    <p:sldId id="626" r:id="rId17"/>
    <p:sldId id="627" r:id="rId18"/>
    <p:sldId id="628" r:id="rId19"/>
    <p:sldId id="630" r:id="rId20"/>
    <p:sldId id="629" r:id="rId21"/>
    <p:sldId id="631" r:id="rId22"/>
    <p:sldId id="632" r:id="rId23"/>
    <p:sldId id="633" r:id="rId24"/>
    <p:sldId id="634" r:id="rId25"/>
    <p:sldId id="635" r:id="rId26"/>
    <p:sldId id="636" r:id="rId27"/>
    <p:sldId id="637" r:id="rId28"/>
    <p:sldId id="638" r:id="rId29"/>
    <p:sldId id="639" r:id="rId30"/>
    <p:sldId id="640" r:id="rId31"/>
    <p:sldId id="642" r:id="rId32"/>
    <p:sldId id="641" r:id="rId33"/>
    <p:sldId id="643" r:id="rId34"/>
    <p:sldId id="644" r:id="rId35"/>
    <p:sldId id="645" r:id="rId36"/>
    <p:sldId id="646" r:id="rId37"/>
    <p:sldId id="647" r:id="rId38"/>
    <p:sldId id="648" r:id="rId39"/>
    <p:sldId id="650" r:id="rId40"/>
    <p:sldId id="649" r:id="rId41"/>
    <p:sldId id="651" r:id="rId42"/>
    <p:sldId id="652" r:id="rId43"/>
    <p:sldId id="653" r:id="rId44"/>
    <p:sldId id="654" r:id="rId45"/>
    <p:sldId id="655" r:id="rId46"/>
    <p:sldId id="656" r:id="rId47"/>
    <p:sldId id="657" r:id="rId48"/>
    <p:sldId id="658" r:id="rId49"/>
    <p:sldId id="659" r:id="rId50"/>
    <p:sldId id="660" r:id="rId51"/>
    <p:sldId id="661" r:id="rId52"/>
    <p:sldId id="663" r:id="rId53"/>
    <p:sldId id="662" r:id="rId54"/>
    <p:sldId id="664" r:id="rId55"/>
    <p:sldId id="665" r:id="rId56"/>
    <p:sldId id="666" r:id="rId57"/>
    <p:sldId id="667" r:id="rId58"/>
    <p:sldId id="668" r:id="rId59"/>
    <p:sldId id="669" r:id="rId60"/>
    <p:sldId id="670" r:id="rId61"/>
    <p:sldId id="671" r:id="rId62"/>
    <p:sldId id="672" r:id="rId63"/>
    <p:sldId id="614" r:id="rId64"/>
    <p:sldId id="374" r:id="rId65"/>
    <p:sldId id="479" r:id="rId66"/>
    <p:sldId id="389" r:id="rId67"/>
    <p:sldId id="318" r:id="rId6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Microsoft Office" initials="ПM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/>
    <p:restoredTop sz="83487"/>
  </p:normalViewPr>
  <p:slideViewPr>
    <p:cSldViewPr snapToGrid="0" snapToObjects="1">
      <p:cViewPr varScale="1">
        <p:scale>
          <a:sx n="71" d="100"/>
          <a:sy n="71" d="100"/>
        </p:scale>
        <p:origin x="18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2ADB2-7A45-B34A-8A5F-5D556F281221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9C48D2-3940-7C45-8E8D-AED4161E4C6E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</a:t>
            </a:fld>
            <a:endParaRPr lang="ru-RU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Итак. Градиентный спуск работает хорошо, если линии уровня функции похожи на круги, как на этом примере.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случае, откуда бы вы ни начали, вектор антиградиента будет смотреть в сторону минимума функции и будет сходиться довольно быстро.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11</a:t>
            </a:fld>
            <a:endParaRPr lang="ru-RU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же линии уровня вот такие, то градиентный спуск будет иметь проблемы.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Направление антиградиента будет слабо совпадать с направлением в сторону минимума функции, и градиентный спуск будет делать много лишних шагов.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Его сходимость будет медленная.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более того, есть риск расхождения градиентного спуска, если размер шага будет подобран неправильно.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12</a:t>
            </a:fld>
            <a:endParaRPr lang="ru-RU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Вот ещё один пример. Представьте, что у вас есть некая заявка на грант, и вам нужно предсказать, будет ли выдан грант по этой заявке, будет ли она одобрена.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представьте, что у вас есть два признака. Первый признак говорит, сколько уже успешных заявок было у данного заявителя.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Понятно, что если много его предыдущих заявок было одобрено, у него большой опыт, у него хорошо получается писать заявки, и данная, скорее всего, тоже будет одобрена.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признак — это год рождения заявителя. Масштабы у этих признаков очень разные. Число одобренных грантов — это, скорее всего, единицы, а год рождения — это тысячи.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 них разный масштаб. И из-за этого линии уровня функции будут скорее выглядеть как вытянутые эллипсы, чем как круги.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Именно различие в масштабе признаков приводит к тому, что линии уровня не похожи на круги.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бороться с этой проблемой, чтобы у градиентного спуска не было никаких плохих нюансов при применении к таким выборкам, признаки нужно масштабировать, то есть приводить к одному масштабу.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13</a:t>
            </a:fld>
            <a:endParaRPr lang="ru-RU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разберём два способа масштабирования. И первый из них называется нормализацией. Итак.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мы хотим отмасштабировать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j-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тый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признак.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нам нужно сначала вычислить две вспомогательные величины: среднее значение этого признака и стандартное отклонение этого признака.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вычисления среднего мы просто суммируем значение этого признака на всех объектах обучающей выборки, и делим на размер выборки.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вычислить стандартное отклонение, мы суммируем квадраты отклонений значений этого признака на объектах обучающей выборки от среднего значения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μ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делим на число объектов обучающей выборки, после чего извлекаем корень.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этого нам известны среднее значение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μ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 и стандартное отклонение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σ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14</a:t>
            </a:fld>
            <a:endParaRPr lang="ru-RU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Теперь, чтобы отмасштабировать признак, мы берём каждое его значение, например на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том объекте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i^j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тое, вычитаем из него среднее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μ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_j-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 и делим на стандартное отклонение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σ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_j-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этих операций мы уберём сдвиги и различия в масштабах у всех признаков, и они будут иметь примерно одинаковый масштаб.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15</a:t>
            </a:fld>
            <a:endParaRPr lang="ru-RU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подход называется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масштабированием на отрезок [0, 1].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нам нужно тоже вычислить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две вспомогательные величины, но немного другие.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будут минимальное и максимальное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значение данного признака на всей обучающей выборке.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Минимальное значение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обозначаем буквой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m_j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тое, максимальное значение буквой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M_j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16</a:t>
            </a:fld>
            <a:endParaRPr lang="ru-RU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того, как они найдены, мы берём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значение данного признака на конкретном объекте, вычитаем из него минимальное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значение данного признака и делим на разность между максимальным и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минимальным значением данного признака.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такого преобразования минимальное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значение признака будет отображено в ноль, максимальное в единицу.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Получается, что данный признак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отмасштабирован на отрезок [0, 1]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17</a:t>
            </a:fld>
            <a:endParaRPr lang="ru-RU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Итак. Мы с вами обсудили, что различия в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масштабах признаков — это очень плохо, применение градиентного спуска к таким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выборкам может привести к его очень плохой сходимости или даже к его расхождению.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бороться с этим признаки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нужно масштабировать.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обсудили два способа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масштабирования признаков.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Первый называется нормализацией,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котором мы вычитаем среднее и делим остаток на отклонение признака,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— это масштабирование на [0, 1].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18</a:t>
            </a:fld>
            <a:endParaRPr lang="ru-RU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этой части мы поговорим о том, как использовать в линейных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моделях нелинейные признаки.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19</a:t>
            </a:fld>
            <a:endParaRPr lang="ru-RU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Поговорим о спрямляющих пространствах, которые позволяют восстанавливать нелинейные зависимости с помощью линейных моделей, и начнем с простого примера.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мы решаем задачу регрессии, в которой есть всего один признак, который отложен по оси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по этому признаку нужно восстановить целевую переменную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которая отложена по оси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20</a:t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</a:t>
            </a:fld>
            <a:endParaRPr lang="ru-RU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мы попробуем применить линейную модель, то она получится вот такой.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Видно, что она плохо подходит для решения задачи.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Зависимость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явно нелинейная.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21</a:t>
            </a:fld>
            <a:endParaRPr lang="ru-RU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теперь попробуем немножко модифицировать нашу модель.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Добавим к исходному признаку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еще три признака: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x², x³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x⁴.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мы над этими новыми признаками надстроим линейную модель, в которой будет уже 5 коэффициентов, а не 2, как было раньше, то получим вот такую модель.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Видно, что она практически идеально описывает данные.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Она очень хорошо решает задачу и при этом не переобучается.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Получается, что мы перешли к новому признаковому пространству, в котором 4 признака, а не 1, в нем построили линейную модель, а в исходном пространстве эта модель уже нелинейная, и она очень хорошо описывает данные.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22</a:t>
            </a:fld>
            <a:endParaRPr lang="ru-RU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вот другой пример.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Задача классификации с двумя признаками,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x₁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x₂,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которые отложены по осям.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Опять же видно, что разделяющая поверхность здесь вовсе не линейная.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23</a:t>
            </a:fld>
            <a:endParaRPr lang="ru-RU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мы настроим линейный классификатор, он получится вот таким.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Все объекты будет относить к красному классу.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лучшее, что он может сделать, но понятно, что это никуда не годится.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24</a:t>
            </a:fld>
            <a:endParaRPr lang="ru-RU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Опять же попробуем добавить новых признаков, а именно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x₁², x₂²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x₁ * x₂,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то есть квадратичные признаки.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над ними построить линейную модель, то разделяющая поверхность в исходном пространстве будет вот такой.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Она будет иметь форму окружности и очень хорошо разделять красные точки и синие точки.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Опять же, в новом признаковом пространстве, имеющем большую размерность, мы построили линейную модель, и это соответствует построению нелинейной разделяющей поверхности в исходном двумерном признаковом пространстве.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25</a:t>
            </a:fld>
            <a:endParaRPr lang="ru-RU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мы приходим к понятию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спрямляющего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пространства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такое признаковое пространство, в котором задача хорошо решается линейной моделью.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26</a:t>
            </a:fld>
            <a:endParaRPr lang="ru-RU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разберем несколько примеров, как такое пространство можно отстроить.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первый пример — это добавление квадратичных признаков.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Пусть объект описывается признаками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x₁,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Всего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признаков.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Тогда добавим к этим признакам еще несколько, а именно квадраты исходных признаков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x₁²,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..., xd²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попарные произведения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x₁x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₂,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x₁x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₃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так далее до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x_(d−1)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Заметим, что число признаков увеличится на порядок.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у вас было не очень много объектов, то есть риск переобучения в таком большом признаковом пространстве.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Нужно быть осторожным при использовании спрямляющих пространств.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27</a:t>
            </a:fld>
            <a:endParaRPr lang="ru-RU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же у вас объектов много и вы не боитесь переобучения, но при этом знаете, что зависимости очень нелинейные, можно попробовать полиномиальные признаки более высоких порядков, например признаки третьего порядка.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помимо квадратичных признаков мы добавим еще кубы исходных признаков, то есть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x₁³, x₂³,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также произведение всех троек признаков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 *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 *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тое, где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—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какие-то индексы признаков.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28</a:t>
            </a:fld>
            <a:endParaRPr lang="ru-RU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можно брать другие нелинейные функции.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 представьте, что мы используем признак «стоимость книги в интернет-магазине». Мы уже обсуждали этот пример ранее.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мы говорили, большинство книг будут иметь стоимость в районе нескольких сотен рублей, но при этом есть очень дорогие книги.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Распределение значений этого признака будет иметь тяжелый правый хвост. Это не очень хорошо для линейных моделей.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Известно, что они работают гораздо лучше, если распределение признаков близко к нормальному.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сделать такое распределение тяжелых хвостов более близким к нормальному, нужно его прологарифмировать.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если признак принимает только неотрицательные значения, то мы берем значение данного признака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xᵢ,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прибавляем к нему единицу, чтобы не взять логарифм от нуля, и берем логарифм от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xᵢ + 1.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этого распределение станет более похожим на нормальное.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Или же, если признак принимает как положительные, так и отрицательные значения, то можно сначала взять модуль от значения этого признака, а затем уже прибавить единицу и взять логарифм.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пробовать и другие нелинейные функции, но не будем об этом говорить сейчас.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29</a:t>
            </a:fld>
            <a:endParaRPr lang="ru-RU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обсудили, что далеко не все задачи хорошо решаются линейными моделями.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линейные модели можно применить к восстановлению нелинейных зависимостей, если перейти в спрямляющее пространство, то есть перейти к новым признакам, которые гораздо более сложные, чем исходные.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Порождать эти признаки можно самыми разными способами, например достроить квадратичные, или кубические, или полиномиальные признаки более высоких размерностей.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Или, скажем, брать логарифмы от исходных признаков.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следующей части мы поговорим о том, как применять линейные модели к категориальным признакам.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30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Мы начинаем лекцию, в котором обсудим различные</a:t>
            </a:r>
            <a:r>
              <a:rPr lang="en-US" dirty="0"/>
              <a:t> </a:t>
            </a:r>
            <a:r>
              <a:rPr lang="ru-RU" dirty="0"/>
              <a:t>особенности, с которыми вы можете столкнуться при применении линейных моделей к реальным задачам. </a:t>
            </a:r>
          </a:p>
          <a:p>
            <a:r>
              <a:rPr lang="ru-RU" dirty="0"/>
              <a:t>И первый аспект, о котором мы поговорим, это масштабирование признаков.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</a:t>
            </a:fld>
            <a:endParaRPr lang="ru-RU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Сейчас мы поговорим о том, как использовать категориальные признаки в линейных или других моделях.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31</a:t>
            </a:fld>
            <a:endParaRPr lang="ru-RU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уже приводили много примеров категориальных признаков.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может быть город или цвет или, например, тарифный план у мобильного оператора или марка автомобиля.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32</a:t>
            </a:fld>
            <a:endParaRPr lang="ru-RU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Особенность категориальных признаков в том, что это элементы некоторого неупорядоченного множества.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не можем говорить, что одно значение больше или меньше другого, можем только сравнивать их на равенство.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при этом в линейных моделях нам нужно брать значение признака, умножать его на вес и складывать с какими-то другими числами.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нельзя делать со значениями категориальных признаков, их нужно как-то преобразовать, чтобы их можно было использовать в линейных моделях.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33</a:t>
            </a:fld>
            <a:endParaRPr lang="ru-RU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Одним из наиболее популярных подходов к кодированию признаков, категориальных признаков, является бинарное кодирование.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введем несколько обозначений, которые помогут нам понять, в чем оно заключается.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представьте, что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j-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тый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признак задачи категориальный.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Значение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того признака на объекте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будем обозначать, как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fj (x).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Допустим, он принимает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различных значений. Пронумеруем их. Обозначим эти значения, как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c_1, c_2...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закодировать данный признак, введем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новых бинарных признаков, которые обозначим, как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b_1(x), b_2(x) ,..,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(x).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Значение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того бинарного признака равно 1 только в том случае, если на данном объекте категориальный признак принимает значение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же он принимает какое-то другое значение, то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тый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признак будет равен 0.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мы заменяем один категориальный признак на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бинарных, значения которых — это по сути числа, и из этих бинарных признаков единице равен только тот, который соответствует нашему значению категориального признака на этом объекте.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34</a:t>
            </a:fld>
            <a:endParaRPr lang="ru-RU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разберем простой пример.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j-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тый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признак — это цвет и он принимает три значения: синий, зеленый и красный.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у нас есть три объекта 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x1,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x2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x3),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которых значение категориального признака равно «синий», «красный» и «синий», соответственно.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категориальный признак принимает три значения.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Нам понадобится три бинарных признака, чтобы его закодировать.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35</a:t>
            </a:fld>
            <a:endParaRPr lang="ru-RU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получим вот такую матрицу: первый столбец в ней, первый признак, соответствует значению «синий», второй — значению «зеленый», третий — значению «красный».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у нас есть три объекта, каждый из которых соответствует одной из строк.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первом и третьем объекте категориальный признак принимает значение «синий», значит, единица у них будет стоять в первом столбце.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втором объекте категориальный признак принимает значение «красный».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Красный — это третий столбец, значит, единица стоит в третьем столбце.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Эта матрица кодирует наш категориальный признак тремя бинарными.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36</a:t>
            </a:fld>
            <a:endParaRPr lang="ru-RU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вы можете столкнуться с такой проблемой: когда вы будете пытаться построить такое же кодирование для тестовой выборки, там может оказаться объект, на котором категориальный признак принимает новое, 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+ 1)-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 значение, которое вы не видели раньше на обучающей выборке.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логичным подходом будет не добавлять новый признак, это очень сложно, просто приравнять 0 все существующие признаки.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Поскольку смысл наших бинарных признаков — это принимает ли категориальный признак то или иное значение от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c_1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то мы просто выставляем их равными 0, поскольку ни одно из них не получается на данном объекте.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37</a:t>
            </a:fld>
            <a:endParaRPr lang="ru-RU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обсудили, что категориальные признаки нельзя непосредственно использовать в линейных моделях, и поговорили о том, как использовать бинарное кодирование, то есть кодирование одного категориального признака с помощью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бинарных, чтобы внедрять каким-то образом категориальные признаки в линейные модели.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38</a:t>
            </a:fld>
            <a:endParaRPr lang="ru-RU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этой части </a:t>
            </a:r>
            <a:r>
              <a:rPr lang="ru-RU" dirty="0"/>
              <a:t>мы поговорим о том,</a:t>
            </a:r>
            <a:r>
              <a:rPr lang="en-US" dirty="0"/>
              <a:t> </a:t>
            </a:r>
            <a:r>
              <a:rPr lang="ru-RU" dirty="0"/>
              <a:t>что такое несбалансированные выборки, к каким проблемам они могут привести</a:t>
            </a:r>
            <a:r>
              <a:rPr lang="en-US" dirty="0"/>
              <a:t> </a:t>
            </a:r>
            <a:r>
              <a:rPr lang="ru-RU" dirty="0"/>
              <a:t>и как бороться с такими проблемами.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39</a:t>
            </a:fld>
            <a:endParaRPr lang="ru-RU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представьте, что мы решаем задачу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классификации с некоторой выборкой.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Эта задача называется несбалансированной,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объектов одного или нескольких классов в этой выборке существенно меньше,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чем объектов всех остальных классов.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если мы решаем задачу бинарной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классификации, то есть класса всего два, то есть такое правило: выборка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считается несбалансированной, если объектов одного класса 10% или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меньше от общего числа объектов выборки.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40</a:t>
            </a:fld>
            <a:endParaRPr lang="ru-R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начнем с простого примера, на котором поймём необходимость масштабирования.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нам нужно найти минимум простой функции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w1²+ w2².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общем-то понятно, что минимум достигается в точке (0, 0), но давайте посмотрим, что будет, если мы воспользуемся градиентным спуском для минимизации этой функции.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</a:t>
            </a:fld>
            <a:endParaRPr lang="ru-RU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Примеров задач с несбалансированными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выборками довольно много.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представьте,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 мы хотим предсказывать, случится ли на следующий день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резкий скачок курса доллара.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определение резкого скачка будет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такое, что мы хотим ловить только очень сильные изменения, то примеров таких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изменений за всю историю – единицы, но при этом практически каждый день – это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отрицательный пример, то есть пример, когда такого скачка не было.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Выборка в этом случае будет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очень несбалансированной.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41</a:t>
            </a:fld>
            <a:endParaRPr lang="ru-RU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Примеров может быть очень много: это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медицинская диагностика, где больных, как правило, сильно меньше, чем здоровых,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обнаружение мошеннических транзакций по картам в банке, где примеров таких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плохих транзакций существенно меньше, чем обычных транзакций,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или это может быть классификация текстов, где мы пытаемся находить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какие-то очень редкие классы.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42</a:t>
            </a:fld>
            <a:endParaRPr lang="ru-RU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Основная проблема, связанная с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несбалансированными выборками, в том, что практически все классификаторы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пытаются минимизировать число ошибок на обучающей выборке.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Они никак не учитывают цены ошибок,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может оказаться выгоднее отнести все объекты к наибольшему классу, не пытаясь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как-то выделить объекты маленького класса.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 есть при работе с несбалансированными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выборками классификаторы могут получаться очень плохие с точки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зрения точности или полноты.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43</a:t>
            </a:fld>
            <a:endParaRPr lang="ru-RU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44</a:t>
            </a:fld>
            <a:endParaRPr lang="ru-RU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разберем два подхода к работе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несбалансированными выборками, и первый называется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undersampling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Его основная идея состоит в том, что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нам не нужно много примеров объектов из больших классов,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выкинуть часть из них.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представьте, что у нас есть три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класса: первый — очень большой; второй — совсем маленький; и третий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имеет средний размер.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мы выкинем большую часть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объектов первого класса и половину объектов третьего класса.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размеры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классов примерно сравняются.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то, сколько именно объектов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каждого класса мы выбрасываем, это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гиперпараметр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имеет смысл настраивать по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отложенной выборке или на кросс-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валидации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45</a:t>
            </a:fld>
            <a:endParaRPr lang="ru-RU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подход – это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oversampling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 противоположен предыдущему.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будем дублировать объекты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маленьких классов так, чтобы выровнять соотношение классов.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46</a:t>
            </a:fld>
            <a:endParaRPr lang="ru-RU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нашем примере мы пять раз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повторим объекты второго класса, а для третьего класса мы возьмем случайную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половину объектов и продублируем их.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 третий класс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увеличим в полтора раза.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размеры выборок,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размеры классов тоже выровняются.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То, насколько мы будем увеличивать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каждый класс, – это тоже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гиперпараметр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47</a:t>
            </a:fld>
            <a:endParaRPr lang="ru-RU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Обратим внимание на одну особенность.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мы решаем задачу на исходной выборке,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то, например, среднеквадратичная ошибка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будет выглядеть вот так.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среднее значение квадратичной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ошибки по всем объектам.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же мы делаем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oversampling,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 есть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дублируем какие-то объекты, то это будет означать, что какое-то слагаемое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войдет в эту сумму несколько раз.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48</a:t>
            </a:fld>
            <a:endParaRPr lang="ru-RU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вместо реального дублирования объектов, мы можем просто выставить соответствующие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веса при каждом слагаемом.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если первый объект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продублируем три раза, то мы просто выставим вес при нем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равным трем,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v_1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будет равно 3.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49</a:t>
            </a:fld>
            <a:endParaRPr lang="ru-RU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Обратим внимание на еще одну проблему, с которой можно столкнуться при работе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несбалансированными выборками.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Напомним, что когда мы проводим кросс-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валидацию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мы разбиваем исходную выборку на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блоков примерно одинаковой длины.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если выборка несбалансированная и, например, первого класса очень мало, то при таком разбиении может оказаться, что в некоторые блоки объекты первого класса не попадут вообще.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будет очень плохо. Например, при обучении на этом блоке мы получим классификатор, который никогда не видел один из классов.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бороться с этим, нужно делать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стратификацию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стратификации мы строим разбиение на блоки так, чтобы распределение классов в каждом блоке примерно совпадало с распределением классов в исходной выборке. В этом случае будет гарантироваться, что объекты каждого класса будут представлены в каждом из блоков разбиения.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50</a:t>
            </a:fld>
            <a:endParaRPr lang="ru-R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Её линии уровня выглядят как-то так.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круги.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Поскольку переменные в этой функции симметричны, можно поменять местами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w1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w2,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то линии уровня тоже симметричные.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6</a:t>
            </a:fld>
            <a:endParaRPr lang="ru-RU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обсудили, что несбалансированные выборки – это проблема, с которой можно столкнуться при решении задач классификации.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константный классификатор может оказаться лучше с точки зрения алгоритма обучения, чем какой-то разумный классификатор, выделяющий объекты маленького класса.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бороться с такой проблемой, есть несколько подходов, например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oversampling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undersampling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которых мы либо уменьшаем большие классы, либо дублируем объекты маленьких классов, чтобы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как-то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выравнять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пропорции этих классов.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мы поговорили, что в случае с несбалансированными выборками могут возникнуть проблемы при разбиении данных на кросс-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валидацию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или на обучающую и отложенную выборку.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нужно делать стратификацию, то есть стараться сохранить соотношение классов в каждой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подвыборке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 разбиении.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51</a:t>
            </a:fld>
            <a:endParaRPr lang="ru-RU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Сейчас мы поговорим о том, как решать задачи </a:t>
            </a:r>
            <a:r>
              <a:rPr lang="ru-RU" dirty="0" err="1"/>
              <a:t>многоклассовой</a:t>
            </a:r>
            <a:r>
              <a:rPr lang="ru-RU" dirty="0"/>
              <a:t> классификации с помощью линейных моделей.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52</a:t>
            </a:fld>
            <a:endParaRPr lang="ru-RU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как следует из названия, в задачах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многоклассовой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классификации —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возможных классов.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на этой картинке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изображена выборка, у которой три класса: синий,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красный и зелёный.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нужно как-то научиться отличать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каждый класс от всех остальных.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53</a:t>
            </a:fld>
            <a:endParaRPr lang="ru-RU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случае с бинарной классификацией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наш подход был довольно простой.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находили такой вектор весов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 знак скалярного произведения этого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вектора весов на вектор признаков говорил, к какому классу относится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тот или иной объект.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54</a:t>
            </a:fld>
            <a:endParaRPr lang="ru-RU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самом деле, этот подход можно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расширить и применить его же к задаче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многоклассовой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классификации. Это называется — один против всех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будем строить свой бинарный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классификатор для каждого класса.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задачей этого классификатора будет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отделение данного класса от всех остальных.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55</a:t>
            </a:fld>
            <a:endParaRPr lang="ru-RU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на этой картинке мы можем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отделить зелёные точки от всех остальных с помощью такого линейного классификатора.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56</a:t>
            </a:fld>
            <a:endParaRPr lang="ru-RU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красные точки от всех остальных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с помощью вот такого.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57</a:t>
            </a:fld>
            <a:endParaRPr lang="ru-RU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поговорим об этом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подходе чуть более формально.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мы будем решать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задач бинарной классификации. Рассмотрим одну из них.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Допустим, мы хотим отделить класс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 всех остальных классов.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у нас будет несколько специфичная выборка.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Объекты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 останутся такими же, а вот ответы будут бинарными.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Ответ на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том объекте будет = 1, если этот объект относится к классу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— 0, если он относится к какому-то другому классу.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Объектов в выборке будет столько же, сколько и в условной задаче —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штук.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построим некоторый линейный классификатор, который отделяет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тый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класс от всех остальных.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 будет иметь вид знака скалярного произведения вектора весов в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 на вектор признаков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мы говорили раньше, если скалярное произведение больше 0, то классификатор считает, что объект относится к классу 1.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нашем случае это будет класс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чем больше значение этого скалярного произведения, тем больше классификатор уверен в этом решении.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будет логично отнести объект к тому классу, уверенность в принадлежности к которому больше всего, то есть для которого скалярное произведение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тое на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больше всего.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Именно так и будет выглядеть итоговый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многоклассовый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классификатор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a(x).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 будет возвращать тот класс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которого скалярное произведение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того на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больше всего.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58</a:t>
            </a:fld>
            <a:endParaRPr lang="ru-RU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Удобно смотреть на матрицу ошибок, когда мы пытаемся проанализировать, насколько хорошо работает наш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многоклассовый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классификатор.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Она может выглядеть вот так.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Каждая строка соответствует тем объектам, который классификатор отнёс к тому или иному классу, а каждый столбец соответствует объектам, который на самом деле относится к тому или иному классу.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на пересечении первой строки второго столбца будет стоять число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q12,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которое показывает, сколько объектов второго класса наш классификатор отнёс к первому классу.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Эта матрица, например, может позволить понять, какие классы мы путаем между собой чаще всего.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59</a:t>
            </a:fld>
            <a:endParaRPr lang="ru-RU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измерять и знакомые нам метрики качества.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долю правильных ответов или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Формула её вычисления никак не поменяется в зависимости от числа классов — два их, три или сто.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60</a:t>
            </a:fld>
            <a:endParaRPr lang="ru-R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вы решите запустить градиентный спуск из точки (1, 1), то вектор антиградиента будет смотреть влево и вниз, а его координаты равны (-2, -2).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вектор проходит через точку минимума (0, 0).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вы подберёте правильный размер шага при этом антиградиенте, то уже на первом шаге градиентного спуска попадёте строго в точку минимума этой функции.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Градиентный спуск будет хорошо работать на этой функции.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7</a:t>
            </a:fld>
            <a:endParaRPr lang="ru-RU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можно измерять точность и полноту для задачи отделения того или иного класса от всех остальных классов.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мы вычислим такие точность и полноту для каждого из классов, после этого их можно усреднить, получив такие агрегированные оценки.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Или, например, можно вычислить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меру для задачи отделения одного класса от всех остальных и потом усреднить этот показатель по всем классам.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61</a:t>
            </a:fld>
            <a:endParaRPr lang="ru-RU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мы обсудили, что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многоклассовые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задачи можно решать путём нахождения нескольких бинарных классификаторов.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Этих классификаторов будет столько, сколько у нас классов в исходной задаче.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этом, например, удобно смотреть на матрицу ошибок, которая позволяет понять, какие классы мы путаем между собой чаще всего.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Или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вычислять знакомые </a:t>
            </a:r>
            <a:r>
              <a:rPr lang="ru-RU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нам метрики качества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долю правильных ответов, точность, полноту или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меру.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62</a:t>
            </a:fld>
            <a:endParaRPr lang="ru-RU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63</a:t>
            </a:fld>
            <a:endParaRPr lang="ru-RU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теперь немного её изменим.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Добавим перед слагаемым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w2²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коэффициент 100.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8</a:t>
            </a:fld>
            <a:endParaRPr lang="ru-RU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функционал будет выглядеть вот так.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 уже несимметричный.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Перед переменной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w2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стоит большой коэффициент.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линии уровня будут выглядеть вот так.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уже эллипсы, сильно вытянутые вдоль оси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поскольку перед второй переменной стоит большой коэффициент, изменение по ней при небольшом изменении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w2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гораздо сильнее.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9</a:t>
            </a:fld>
            <a:endParaRPr lang="ru-RU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мы, опять же, запустим градиентный спуск из точки (1, 1), то вектор антиградиента в этой точке будет иметь координаты -2 и -200, он будет смотреть практически строго вниз и проходить мимо точки минимума функции.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вы сделаете шаг у этого вектора, то промахнётесь, и у вас есть шанс стать ещё дальше от минимума, чем вы были в начальном приближении.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Градиентный спуск будет иметь большие проблемы, если вы запустите его на этой функции.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10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FC0CA-A5A5-5C4F-9C62-362105FE63C0}" type="datetimeFigureOut">
              <a:rPr lang="ru-RU" smtClean="0"/>
              <a:t>29.10.2022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intel.com/en-us/ai-academy/students/kits/ai-501" TargetMode="External"/><Relationship Id="rId2" Type="http://schemas.openxmlformats.org/officeDocument/2006/relationships/hyperlink" Target="https://software.intel.com/en-us/ai-academy/students/kits/machine-learning-5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it.ly/1bCmE3Z" TargetMode="External"/><Relationship Id="rId4" Type="http://schemas.openxmlformats.org/officeDocument/2006/relationships/hyperlink" Target="https://software.intel.com/en-us/ai-academy/students/kits/deep-learning-501" TargetMode="Externa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://nirvacana.com/thoughts/2013/07/08/becoming-a-data-scientist/" TargetMode="External"/><Relationship Id="rId2" Type="http://schemas.openxmlformats.org/officeDocument/2006/relationships/hyperlink" Target="https://www.kdnuggets.com/2016/10/battle-data-science-venn-diagrams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implilearn.com/what-is-machine-learning-and-why-it-matters-article" TargetMode="External"/><Relationship Id="rId4" Type="http://schemas.openxmlformats.org/officeDocument/2006/relationships/hyperlink" Target="https://blog.udacity.com/2014/11/data-science-job-skills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0000" y="90000"/>
            <a:ext cx="8964000" cy="3384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Машинное обучение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Что под капотом?</a:t>
            </a:r>
            <a:br>
              <a:rPr lang="en-US" dirty="0">
                <a:solidFill>
                  <a:schemeClr val="bg1"/>
                </a:solidFill>
              </a:rPr>
            </a:b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0000" y="3600000"/>
            <a:ext cx="8964000" cy="3204000"/>
          </a:xfrm>
          <a:solidFill>
            <a:schemeClr val="accent1"/>
          </a:solidFill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Градиентный спуск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1" y="1800001"/>
            <a:ext cx="6877915" cy="49679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Масштабирование выборки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1" y="1800001"/>
            <a:ext cx="6877914" cy="496799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Масштабирование выборки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1" y="1800001"/>
            <a:ext cx="6877914" cy="496799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Масштабирование выборки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1" y="1800001"/>
            <a:ext cx="6877913" cy="496799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Масштабирование выборки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1" y="1800001"/>
            <a:ext cx="6877913" cy="496799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Масштабирование выборки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2" y="1800001"/>
            <a:ext cx="6877911" cy="496799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Масштабирование выборки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2" y="1800001"/>
            <a:ext cx="6877911" cy="496799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Масштабирование выборки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2" y="1800001"/>
            <a:ext cx="6877910" cy="496799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Резюме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2" y="1800001"/>
            <a:ext cx="6877910" cy="496799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</a:p>
          <a:p>
            <a:r>
              <a:rPr lang="ru-RU" dirty="0">
                <a:solidFill>
                  <a:srgbClr val="FFFF00"/>
                </a:solidFill>
              </a:rPr>
              <a:t>Спрямляющие пространства</a:t>
            </a:r>
          </a:p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</a:p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</a:p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0000" y="90000"/>
            <a:ext cx="8964000" cy="3384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Линейные модели</a:t>
            </a:r>
            <a:r>
              <a:rPr lang="en-US" dirty="0">
                <a:solidFill>
                  <a:schemeClr val="bg1"/>
                </a:solidFill>
              </a:rPr>
              <a:t> – II</a:t>
            </a:r>
            <a:br>
              <a:rPr lang="ru-RU" dirty="0">
                <a:solidFill>
                  <a:schemeClr val="bg1"/>
                </a:solidFill>
              </a:rPr>
            </a:b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0000" y="3600000"/>
            <a:ext cx="8964000" cy="3204000"/>
          </a:xfrm>
          <a:solidFill>
            <a:schemeClr val="accent1"/>
          </a:solidFill>
        </p:spPr>
        <p:txBody>
          <a:bodyPr/>
          <a:lstStyle/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Нелинейные зависимости 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3" y="1800001"/>
            <a:ext cx="6877908" cy="496799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Нелинейные зависимости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3" y="1800001"/>
            <a:ext cx="6877908" cy="496799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Нелинейные зависимости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3" y="1800001"/>
            <a:ext cx="6877907" cy="496799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Нелинейные зависимости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3" y="1800001"/>
            <a:ext cx="6877907" cy="496799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Нелинейные зависимости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3" y="1800001"/>
            <a:ext cx="6877906" cy="496799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Нелинейные зависимости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3" y="1800001"/>
            <a:ext cx="6877906" cy="4967989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  <a:br>
              <a:rPr lang="ru-RU" dirty="0">
                <a:solidFill>
                  <a:schemeClr val="bg1"/>
                </a:solidFill>
              </a:rPr>
            </a:b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4" y="1800001"/>
            <a:ext cx="6877904" cy="496798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4" y="1800001"/>
            <a:ext cx="6877904" cy="4967988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4" y="1800001"/>
            <a:ext cx="6877903" cy="4967988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4" y="1800001"/>
            <a:ext cx="6877903" cy="496798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</a:p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</a:p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</a:p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</a:p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4" y="1800001"/>
            <a:ext cx="6877902" cy="4967987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</a:p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</a:p>
          <a:p>
            <a:r>
              <a:rPr lang="ru-RU" dirty="0">
                <a:solidFill>
                  <a:srgbClr val="FFFF00"/>
                </a:solidFill>
              </a:rPr>
              <a:t>Работа с категориальными признаками</a:t>
            </a:r>
          </a:p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</a:p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Категориальные признаки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4" y="1800001"/>
            <a:ext cx="6877902" cy="4967986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Категориальные признаки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5" y="1800001"/>
            <a:ext cx="6877900" cy="4967986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Бинарное кодирование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5" y="1800001"/>
            <a:ext cx="6877900" cy="4967985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Пример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5" y="1800001"/>
            <a:ext cx="6877899" cy="496798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Пример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5" y="1800001"/>
            <a:ext cx="6877899" cy="4967984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Новые значения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6" y="1800001"/>
            <a:ext cx="6877897" cy="4967984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Резюме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6" y="1800001"/>
            <a:ext cx="6877897" cy="4967983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</a:p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</a:p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</a:p>
          <a:p>
            <a:r>
              <a:rPr lang="ru-RU" dirty="0">
                <a:solidFill>
                  <a:srgbClr val="FFFF00"/>
                </a:solidFill>
              </a:rPr>
              <a:t>Несбалансированные данные</a:t>
            </a:r>
          </a:p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rgbClr val="FFFF00"/>
                </a:solidFill>
              </a:rPr>
              <a:t>Масштабирование признаков</a:t>
            </a:r>
          </a:p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</a:p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</a:p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</a:p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Несбалансированная выборка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6" y="1800001"/>
            <a:ext cx="6877896" cy="4967983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Пример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6" y="1800001"/>
            <a:ext cx="6877896" cy="4967982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Примеры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6" y="1800001"/>
            <a:ext cx="6877895" cy="4967982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Проблема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6" y="1800001"/>
            <a:ext cx="6877895" cy="4967981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sz="3200" dirty="0" err="1">
                <a:solidFill>
                  <a:schemeClr val="bg1"/>
                </a:solidFill>
              </a:rPr>
              <a:t>Undersampling</a:t>
            </a:r>
            <a:endParaRPr lang="ru-RU" sz="28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7" y="1800001"/>
            <a:ext cx="6877893" cy="4967981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sz="3200" dirty="0" err="1">
                <a:solidFill>
                  <a:schemeClr val="bg1"/>
                </a:solidFill>
              </a:rPr>
              <a:t>Undersampling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7" y="1800001"/>
            <a:ext cx="6877893" cy="496798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Oversampling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7" y="1800001"/>
            <a:ext cx="6877892" cy="496798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Oversampling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7" y="1800001"/>
            <a:ext cx="6877892" cy="4967979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Oversampling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8" y="1800001"/>
            <a:ext cx="6877890" cy="4967979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Oversampling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8" y="1800001"/>
            <a:ext cx="6877890" cy="49679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Масштаб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0" y="1800001"/>
            <a:ext cx="6877918" cy="4967999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Стратификация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8" y="1800001"/>
            <a:ext cx="6877889" cy="4967978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Резюме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8" y="1800001"/>
            <a:ext cx="6877889" cy="4967977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</a:p>
          <a:p>
            <a:r>
              <a:rPr lang="ru-RU" dirty="0">
                <a:solidFill>
                  <a:schemeClr val="bg1"/>
                </a:solidFill>
              </a:rPr>
              <a:t>Спрямляющие пространства</a:t>
            </a:r>
          </a:p>
          <a:p>
            <a:r>
              <a:rPr lang="ru-RU" dirty="0">
                <a:solidFill>
                  <a:schemeClr val="bg1"/>
                </a:solidFill>
              </a:rPr>
              <a:t>Работа с категориальными признаками</a:t>
            </a:r>
          </a:p>
          <a:p>
            <a:r>
              <a:rPr lang="ru-RU" dirty="0">
                <a:solidFill>
                  <a:schemeClr val="bg1"/>
                </a:solidFill>
              </a:rPr>
              <a:t>Несбалансированные данные</a:t>
            </a:r>
          </a:p>
          <a:p>
            <a:r>
              <a:rPr lang="ru-RU" dirty="0" err="1">
                <a:solidFill>
                  <a:srgbClr val="FFFF00"/>
                </a:solidFill>
              </a:rPr>
              <a:t>Многоклассовая</a:t>
            </a:r>
            <a:r>
              <a:rPr lang="ru-RU" dirty="0">
                <a:solidFill>
                  <a:srgbClr val="FFFF00"/>
                </a:solidFill>
              </a:rPr>
              <a:t> классификация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8" y="1800000"/>
            <a:ext cx="6877888" cy="4967977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Бинарная классификация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8" y="1800000"/>
            <a:ext cx="6877888" cy="4967976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One-vs-All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9" y="1800000"/>
            <a:ext cx="6877886" cy="4967976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One-vs-All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9" y="1800000"/>
            <a:ext cx="6877886" cy="4967975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One-vs-All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9" y="1800000"/>
            <a:ext cx="6877885" cy="4967975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One-vs-All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9" y="1800000"/>
            <a:ext cx="6877885" cy="4967974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Матрица ошибок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9" y="1800000"/>
            <a:ext cx="6877884" cy="49679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Линии уровня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0" y="1800001"/>
            <a:ext cx="6877918" cy="4967998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Доля правильных ответов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9" y="1800000"/>
            <a:ext cx="6877884" cy="4967973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Точность и полнота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10" y="1800000"/>
            <a:ext cx="6877882" cy="4967973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Многоклассовая</a:t>
            </a:r>
            <a:r>
              <a:rPr lang="ru-RU" dirty="0">
                <a:solidFill>
                  <a:schemeClr val="bg1"/>
                </a:solidFill>
              </a:rPr>
              <a:t> классификация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Резюме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10" y="1800000"/>
            <a:ext cx="6877882" cy="4967972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0000" y="90000"/>
            <a:ext cx="8964000" cy="3384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Линейные модели</a:t>
            </a:r>
            <a:r>
              <a:rPr lang="en-US" dirty="0">
                <a:solidFill>
                  <a:schemeClr val="bg1"/>
                </a:solidFill>
              </a:rPr>
              <a:t> – II</a:t>
            </a:r>
            <a:br>
              <a:rPr lang="ru-RU" dirty="0">
                <a:solidFill>
                  <a:schemeClr val="bg1"/>
                </a:solidFill>
              </a:rPr>
            </a:b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0000" y="3600000"/>
            <a:ext cx="8964000" cy="3204000"/>
          </a:xfrm>
          <a:solidFill>
            <a:schemeClr val="accent1"/>
          </a:solidFill>
        </p:spPr>
        <p:txBody>
          <a:bodyPr/>
          <a:lstStyle/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99" y="1115330"/>
            <a:ext cx="8964000" cy="4596540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References: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Wikipedia </a:t>
            </a:r>
          </a:p>
          <a:p>
            <a:r>
              <a:rPr lang="en-US" dirty="0">
                <a:solidFill>
                  <a:schemeClr val="bg1"/>
                </a:solidFill>
              </a:rPr>
              <a:t>Intel AI Student Kits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/>
              </a:rPr>
              <a:t>https://software.intel.com/en-us/ai-academy/students/kits/machine-learning-501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3"/>
              </a:rPr>
              <a:t>https://software.intel.com/en-us/ai-academy/students/kits/ai-501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4"/>
              </a:rPr>
              <a:t>https://software.intel.com/en-us/ai-academy/students/kits/deep-learning-501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Машинное обучение (курс лекций, К.В. Воронцов)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5" tooltip="https://bit.ly/1bCmE3Z"/>
              </a:rPr>
              <a:t>https://bit.ly/1bCmE3Z</a:t>
            </a:r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Машинное обучение </a:t>
            </a:r>
            <a:r>
              <a:rPr lang="ru-RU" b="1" dirty="0">
                <a:solidFill>
                  <a:schemeClr val="bg1"/>
                </a:solidFill>
              </a:rPr>
              <a:t>(</a:t>
            </a:r>
            <a:r>
              <a:rPr lang="ru-RU" dirty="0">
                <a:solidFill>
                  <a:schemeClr val="bg1"/>
                </a:solidFill>
              </a:rPr>
              <a:t>курс лекций, Л.В. Уткин</a:t>
            </a:r>
            <a:r>
              <a:rPr lang="ru-RU" b="1" dirty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tema.spbstu.ru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machine_learning</a:t>
            </a:r>
            <a:r>
              <a:rPr lang="en-US" dirty="0">
                <a:solidFill>
                  <a:schemeClr val="bg1"/>
                </a:solidFill>
              </a:rPr>
              <a:t>/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References: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Силен, </a:t>
            </a:r>
            <a:r>
              <a:rPr lang="ru-RU" dirty="0" err="1">
                <a:solidFill>
                  <a:schemeClr val="bg1"/>
                </a:solidFill>
              </a:rPr>
              <a:t>Мейсман</a:t>
            </a:r>
            <a:r>
              <a:rPr lang="ru-RU" dirty="0">
                <a:solidFill>
                  <a:schemeClr val="bg1"/>
                </a:solidFill>
              </a:rPr>
              <a:t>, Али. Основы </a:t>
            </a:r>
            <a:r>
              <a:rPr lang="en-US" dirty="0">
                <a:solidFill>
                  <a:schemeClr val="bg1"/>
                </a:solidFill>
              </a:rPr>
              <a:t>Data Science </a:t>
            </a:r>
            <a:r>
              <a:rPr lang="ru-RU" dirty="0">
                <a:solidFill>
                  <a:schemeClr val="bg1"/>
                </a:solidFill>
              </a:rPr>
              <a:t>и </a:t>
            </a:r>
            <a:r>
              <a:rPr lang="en-US" dirty="0">
                <a:solidFill>
                  <a:schemeClr val="bg1"/>
                </a:solidFill>
              </a:rPr>
              <a:t>Big Data. Python </a:t>
            </a:r>
            <a:r>
              <a:rPr lang="ru-RU" dirty="0">
                <a:solidFill>
                  <a:schemeClr val="bg1"/>
                </a:solidFill>
              </a:rPr>
              <a:t>и наука о данных (2017)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Sarkar, Bali, Sharma. Practical Machine Learning with Python (2017)</a:t>
            </a:r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Рашка. </a:t>
            </a:r>
            <a:r>
              <a:rPr lang="en-US" dirty="0">
                <a:solidFill>
                  <a:schemeClr val="bg1"/>
                </a:solidFill>
              </a:rPr>
              <a:t>Python </a:t>
            </a:r>
            <a:r>
              <a:rPr lang="ru-RU" dirty="0">
                <a:solidFill>
                  <a:schemeClr val="bg1"/>
                </a:solidFill>
              </a:rPr>
              <a:t>и машинное обучение (2017)</a:t>
            </a:r>
          </a:p>
          <a:p>
            <a:r>
              <a:rPr lang="ru-RU" dirty="0">
                <a:solidFill>
                  <a:schemeClr val="bg1"/>
                </a:solidFill>
              </a:rPr>
              <a:t>Николенко, </a:t>
            </a:r>
            <a:r>
              <a:rPr lang="ru-RU" dirty="0" err="1">
                <a:solidFill>
                  <a:schemeClr val="bg1"/>
                </a:solidFill>
              </a:rPr>
              <a:t>Кадурин</a:t>
            </a:r>
            <a:r>
              <a:rPr lang="ru-RU" dirty="0">
                <a:solidFill>
                  <a:schemeClr val="bg1"/>
                </a:solidFill>
              </a:rPr>
              <a:t>, Архангельская. Глубокое обучение. Погружение в мир </a:t>
            </a:r>
            <a:r>
              <a:rPr lang="ru-RU" dirty="0" err="1">
                <a:solidFill>
                  <a:schemeClr val="bg1"/>
                </a:solidFill>
              </a:rPr>
              <a:t>нейронных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сетеи</a:t>
            </a:r>
            <a:r>
              <a:rPr lang="ru-RU" dirty="0">
                <a:solidFill>
                  <a:schemeClr val="bg1"/>
                </a:solidFill>
              </a:rPr>
              <a:t>̆ (2018)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References: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Battle of the Data Science Venn Diagrams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/>
              </a:rPr>
              <a:t>https://www.kdnuggets.com/2016/10/battle-data-science-venn-diagrams.html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Becoming a Data Scientist – Curriculum via </a:t>
            </a:r>
            <a:r>
              <a:rPr lang="en-US" dirty="0" err="1">
                <a:solidFill>
                  <a:schemeClr val="bg1"/>
                </a:solidFill>
              </a:rPr>
              <a:t>Metromap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3"/>
              </a:rPr>
              <a:t>http://nirvacana.com/thoughts/2013/07/08/becoming-a-data-scientist/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8 Skills You Need to Be a Data Scientist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4"/>
              </a:rPr>
              <a:t>https://blog.udacity.com/2014/11/data-science-job-skills.html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Machine Learning: What it is and Why it Matters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5"/>
              </a:rPr>
              <a:t>https://www.simplilearn.com/what-is-machine-learning-and-why-it-matters-article</a:t>
            </a:r>
            <a:endParaRPr lang="en-US" dirty="0">
              <a:solidFill>
                <a:schemeClr val="bg1"/>
              </a:solidFill>
            </a:endParaRPr>
          </a:p>
          <a:p>
            <a:pPr lvl="0"/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Градиентный спуск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0" y="1800001"/>
            <a:ext cx="6877917" cy="49679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Масштаб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0" y="1800001"/>
            <a:ext cx="6877917" cy="496799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Масштабирование признаков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Линии уровня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1" y="1800001"/>
            <a:ext cx="6877915" cy="49679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4823</Words>
  <Application>Microsoft Office PowerPoint</Application>
  <PresentationFormat>On-screen Show (4:3)</PresentationFormat>
  <Paragraphs>404</Paragraphs>
  <Slides>67</Slides>
  <Notes>62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1" baseType="lpstr">
      <vt:lpstr>Arial</vt:lpstr>
      <vt:lpstr>Calibri</vt:lpstr>
      <vt:lpstr>Calibri Light</vt:lpstr>
      <vt:lpstr>Тема Office</vt:lpstr>
      <vt:lpstr>Машинное обучение Что под капотом? </vt:lpstr>
      <vt:lpstr>Линейные модели – II </vt:lpstr>
      <vt:lpstr>План</vt:lpstr>
      <vt:lpstr>План</vt:lpstr>
      <vt:lpstr>Масштабирование признаков Масштаб</vt:lpstr>
      <vt:lpstr>Масштабирование признаков Линии уровня</vt:lpstr>
      <vt:lpstr>Масштабирование признаков Градиентный спуск</vt:lpstr>
      <vt:lpstr>Масштабирование признаков Масштаб</vt:lpstr>
      <vt:lpstr>Масштабирование признаков Линии уровня</vt:lpstr>
      <vt:lpstr>Масштабирование признаков Градиентный спуск</vt:lpstr>
      <vt:lpstr>Масштабирование признаков Масштабирование выборки</vt:lpstr>
      <vt:lpstr>Масштабирование признаков Масштабирование выборки</vt:lpstr>
      <vt:lpstr>Масштабирование признаков Масштабирование выборки</vt:lpstr>
      <vt:lpstr>Масштабирование признаков Масштабирование выборки</vt:lpstr>
      <vt:lpstr>Масштабирование признаков Масштабирование выборки</vt:lpstr>
      <vt:lpstr>Масштабирование признаков Масштабирование выборки</vt:lpstr>
      <vt:lpstr>Масштабирование признаков Масштабирование выборки</vt:lpstr>
      <vt:lpstr>Масштабирование признаков Резюме</vt:lpstr>
      <vt:lpstr>План</vt:lpstr>
      <vt:lpstr>Спрямляющие пространства Нелинейные зависимости </vt:lpstr>
      <vt:lpstr>Спрямляющие пространства Нелинейные зависимости</vt:lpstr>
      <vt:lpstr>Спрямляющие пространства Нелинейные зависимости</vt:lpstr>
      <vt:lpstr>Спрямляющие пространства Нелинейные зависимости</vt:lpstr>
      <vt:lpstr>Спрямляющие пространства Нелинейные зависимости</vt:lpstr>
      <vt:lpstr>Спрямляющие пространства Нелинейные зависимости</vt:lpstr>
      <vt:lpstr>Спрямляющие пространства </vt:lpstr>
      <vt:lpstr>Спрямляющие пространства</vt:lpstr>
      <vt:lpstr>Спрямляющие пространства</vt:lpstr>
      <vt:lpstr>Спрямляющие пространства</vt:lpstr>
      <vt:lpstr>Спрямляющие пространства</vt:lpstr>
      <vt:lpstr>План</vt:lpstr>
      <vt:lpstr>Работа с категориальными признаками Категориальные признаки</vt:lpstr>
      <vt:lpstr>Работа с категориальными признаками Категориальные признаки</vt:lpstr>
      <vt:lpstr>Работа с категориальными признаками Бинарное кодирование</vt:lpstr>
      <vt:lpstr>Работа с категориальными признаками Пример</vt:lpstr>
      <vt:lpstr>Работа с категориальными признаками Пример</vt:lpstr>
      <vt:lpstr>Работа с категориальными признаками Новые значения</vt:lpstr>
      <vt:lpstr>Работа с категориальными признаками Резюме</vt:lpstr>
      <vt:lpstr>План</vt:lpstr>
      <vt:lpstr>Несбалансированные данные Несбалансированная выборка</vt:lpstr>
      <vt:lpstr>Несбалансированные данные Пример</vt:lpstr>
      <vt:lpstr>Несбалансированные данные Примеры</vt:lpstr>
      <vt:lpstr>Несбалансированные данные Проблема</vt:lpstr>
      <vt:lpstr>Несбалансированные данные Undersampling</vt:lpstr>
      <vt:lpstr>Несбалансированные данные Undersampling</vt:lpstr>
      <vt:lpstr>Несбалансированные данные Oversampling</vt:lpstr>
      <vt:lpstr>Несбалансированные данные Oversampling</vt:lpstr>
      <vt:lpstr>Несбалансированные данные Oversampling</vt:lpstr>
      <vt:lpstr>Несбалансированные данные Oversampling</vt:lpstr>
      <vt:lpstr>Несбалансированные данные Стратификация</vt:lpstr>
      <vt:lpstr>Несбалансированные данные Резюме</vt:lpstr>
      <vt:lpstr>План</vt:lpstr>
      <vt:lpstr>Многоклассовая классификация</vt:lpstr>
      <vt:lpstr>Многоклассовая классификация Бинарная классификация</vt:lpstr>
      <vt:lpstr>Многоклассовая классификация One-vs-All</vt:lpstr>
      <vt:lpstr>Многоклассовая классификация One-vs-All</vt:lpstr>
      <vt:lpstr>Многоклассовая классификация One-vs-All</vt:lpstr>
      <vt:lpstr>Многоклассовая классификация One-vs-All</vt:lpstr>
      <vt:lpstr>Многоклассовая классификация Матрица ошибок</vt:lpstr>
      <vt:lpstr>Многоклассовая классификация Доля правильных ответов</vt:lpstr>
      <vt:lpstr>Многоклассовая классификация Точность и полнота</vt:lpstr>
      <vt:lpstr>Многоклассовая классификация Резюме</vt:lpstr>
      <vt:lpstr>Линейные модели – II </vt:lpstr>
      <vt:lpstr>PowerPoint Presentation</vt:lpstr>
      <vt:lpstr>References:</vt:lpstr>
      <vt:lpstr>References: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Машинное обучение Что под капотом?</dc:title>
  <dc:creator>Пользователь Microsoft Office</dc:creator>
  <cp:lastModifiedBy>Denys Stupak</cp:lastModifiedBy>
  <cp:revision>239</cp:revision>
  <dcterms:created xsi:type="dcterms:W3CDTF">2018-09-13T08:05:00Z</dcterms:created>
  <dcterms:modified xsi:type="dcterms:W3CDTF">2022-10-29T08:51:17Z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45B928EF26B1460FAD3A4EE39C00FBED</vt:lpwstr>
  </property>
  <property fmtid="{D5CDD505-2E9C-101B-9397-08002B2CF9AE}" pid="3" name="KSOProductBuildVer">
    <vt:lpwstr>1033-11.2.0.11380</vt:lpwstr>
  </property>
</Properties>
</file>

<file path=docProps/thumbnail.jpeg>
</file>